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6858000" cy="9144000"/>
  <p:defaultTextStyle>
    <a:defPPr>
      <a:defRPr lang="en-US"/>
    </a:defPPr>
    <a:lvl1pPr marL="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45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91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836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7824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7280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6736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6192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56480" algn="l" defTabSz="4389120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E12"/>
    <a:srgbClr val="DEF2D6"/>
    <a:srgbClr val="008751"/>
    <a:srgbClr val="004C2D"/>
    <a:srgbClr val="60C659"/>
    <a:srgbClr val="AADD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8704" autoAdjust="0"/>
    <p:restoredTop sz="98596" autoAdjust="0"/>
  </p:normalViewPr>
  <p:slideViewPr>
    <p:cSldViewPr>
      <p:cViewPr>
        <p:scale>
          <a:sx n="39" d="100"/>
          <a:sy n="39" d="100"/>
        </p:scale>
        <p:origin x="-90" y="-252"/>
      </p:cViewPr>
      <p:guideLst>
        <p:guide orient="horz" pos="10368"/>
        <p:guide pos="1382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2"/>
            <a:ext cx="37307520" cy="705612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4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9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836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78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928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562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2742905" y="6324600"/>
            <a:ext cx="47404018" cy="1348206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0843" y="6324600"/>
            <a:ext cx="141480542" cy="1348206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760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130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2" y="21153122"/>
            <a:ext cx="37307520" cy="6537960"/>
          </a:xfrm>
        </p:spPr>
        <p:txBody>
          <a:bodyPr anchor="t"/>
          <a:lstStyle>
            <a:lvl1pPr algn="l">
              <a:defRPr sz="192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2" y="13952225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4560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58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5308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5704642" y="36865560"/>
            <a:ext cx="94442280" cy="104279702"/>
          </a:xfrm>
        </p:spPr>
        <p:txBody>
          <a:bodyPr/>
          <a:lstStyle>
            <a:lvl1pPr>
              <a:defRPr sz="134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300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368542"/>
            <a:ext cx="19392902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0" y="10439400"/>
            <a:ext cx="19392902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2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00" b="1"/>
            </a:lvl3pPr>
            <a:lvl4pPr marL="6583680" indent="0">
              <a:buNone/>
              <a:defRPr sz="7700" b="1"/>
            </a:lvl4pPr>
            <a:lvl5pPr marL="8778240" indent="0">
              <a:buNone/>
              <a:defRPr sz="7700" b="1"/>
            </a:lvl5pPr>
            <a:lvl6pPr marL="10972800" indent="0">
              <a:buNone/>
              <a:defRPr sz="7700" b="1"/>
            </a:lvl6pPr>
            <a:lvl7pPr marL="13167360" indent="0">
              <a:buNone/>
              <a:defRPr sz="7700" b="1"/>
            </a:lvl7pPr>
            <a:lvl8pPr marL="15361920" indent="0">
              <a:buNone/>
              <a:defRPr sz="7700" b="1"/>
            </a:lvl8pPr>
            <a:lvl9pPr marL="17556480" indent="0">
              <a:buNone/>
              <a:defRPr sz="77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2" y="10439400"/>
            <a:ext cx="19400520" cy="18966182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202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452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145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3" y="1310640"/>
            <a:ext cx="14439902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3"/>
            <a:ext cx="24536400" cy="28094942"/>
          </a:xfrm>
        </p:spPr>
        <p:txBody>
          <a:bodyPr/>
          <a:lstStyle>
            <a:lvl1pPr>
              <a:defRPr sz="15400"/>
            </a:lvl1pPr>
            <a:lvl2pPr>
              <a:defRPr sz="134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3" y="6888483"/>
            <a:ext cx="14439902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22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2" y="23042880"/>
            <a:ext cx="26334720" cy="2720342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2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4560" indent="0">
              <a:buNone/>
              <a:defRPr sz="13400"/>
            </a:lvl2pPr>
            <a:lvl3pPr marL="4389120" indent="0">
              <a:buNone/>
              <a:defRPr sz="1150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2" y="25763222"/>
            <a:ext cx="26334720" cy="3863338"/>
          </a:xfrm>
        </p:spPr>
        <p:txBody>
          <a:bodyPr/>
          <a:lstStyle>
            <a:lvl1pPr marL="0" indent="0">
              <a:buNone/>
              <a:defRPr sz="6700"/>
            </a:lvl1pPr>
            <a:lvl2pPr marL="2194560" indent="0">
              <a:buNone/>
              <a:defRPr sz="5800"/>
            </a:lvl2pPr>
            <a:lvl3pPr marL="4389120" indent="0">
              <a:buNone/>
              <a:defRPr sz="4800"/>
            </a:lvl3pPr>
            <a:lvl4pPr marL="6583680" indent="0">
              <a:buNone/>
              <a:defRPr sz="4300"/>
            </a:lvl4pPr>
            <a:lvl5pPr marL="8778240" indent="0">
              <a:buNone/>
              <a:defRPr sz="4300"/>
            </a:lvl5pPr>
            <a:lvl6pPr marL="10972800" indent="0">
              <a:buNone/>
              <a:defRPr sz="4300"/>
            </a:lvl6pPr>
            <a:lvl7pPr marL="13167360" indent="0">
              <a:buNone/>
              <a:defRPr sz="4300"/>
            </a:lvl7pPr>
            <a:lvl8pPr marL="15361920" indent="0">
              <a:buNone/>
              <a:defRPr sz="4300"/>
            </a:lvl8pPr>
            <a:lvl9pPr marL="17556480" indent="0">
              <a:buNone/>
              <a:defRPr sz="43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11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2"/>
            <a:ext cx="39502080" cy="5486400"/>
          </a:xfrm>
          <a:prstGeom prst="rect">
            <a:avLst/>
          </a:prstGeom>
        </p:spPr>
        <p:txBody>
          <a:bodyPr vert="horz" lIns="438912" tIns="219456" rIns="438912" bIns="21945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3"/>
            <a:ext cx="39502080" cy="21724622"/>
          </a:xfrm>
          <a:prstGeom prst="rect">
            <a:avLst/>
          </a:prstGeom>
        </p:spPr>
        <p:txBody>
          <a:bodyPr vert="horz" lIns="438912" tIns="219456" rIns="438912" bIns="21945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78CC4-C964-40A7-A91C-A87388AF3C12}" type="datetimeFigureOut">
              <a:rPr lang="en-US" smtClean="0"/>
              <a:pPr/>
              <a:t>4/7/2015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2"/>
            <a:ext cx="138988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2"/>
            <a:ext cx="10241280" cy="1752600"/>
          </a:xfrm>
          <a:prstGeom prst="rect">
            <a:avLst/>
          </a:prstGeom>
        </p:spPr>
        <p:txBody>
          <a:bodyPr vert="horz" lIns="438912" tIns="219456" rIns="438912" bIns="219456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8EE56-1986-45DD-B155-890AA704C8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790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9120" rtl="0" eaLnBrk="1" latinLnBrk="0" hangingPunct="1">
        <a:spcBef>
          <a:spcPct val="0"/>
        </a:spcBef>
        <a:buNone/>
        <a:defRPr sz="21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5920" indent="-1645920" algn="l" defTabSz="4389120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66160" indent="-1371600" algn="l" defTabSz="4389120" rtl="0" eaLnBrk="1" latinLnBrk="0" hangingPunct="1">
        <a:spcBef>
          <a:spcPct val="20000"/>
        </a:spcBef>
        <a:buFont typeface="Arial" pitchFamily="34" charset="0"/>
        <a:buChar char="–"/>
        <a:defRPr sz="1340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emf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3"/>
          <p:cNvSpPr/>
          <p:nvPr/>
        </p:nvSpPr>
        <p:spPr>
          <a:xfrm>
            <a:off x="0" y="4495800"/>
            <a:ext cx="43891200" cy="29108400"/>
          </a:xfrm>
          <a:prstGeom prst="rect">
            <a:avLst/>
          </a:prstGeom>
          <a:solidFill>
            <a:srgbClr val="00875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3" name="Rectangle 62"/>
          <p:cNvSpPr/>
          <p:nvPr/>
        </p:nvSpPr>
        <p:spPr>
          <a:xfrm>
            <a:off x="0" y="0"/>
            <a:ext cx="43891200" cy="4441371"/>
          </a:xfrm>
          <a:prstGeom prst="rect">
            <a:avLst/>
          </a:prstGeom>
          <a:gradFill flip="none" rotWithShape="1">
            <a:gsLst>
              <a:gs pos="0">
                <a:srgbClr val="DEF2D6"/>
              </a:gs>
              <a:gs pos="100000">
                <a:srgbClr val="AADD96"/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2" name="Rectangle 20"/>
          <p:cNvSpPr/>
          <p:nvPr/>
        </p:nvSpPr>
        <p:spPr>
          <a:xfrm>
            <a:off x="0" y="0"/>
            <a:ext cx="43891200" cy="4441371"/>
          </a:xfrm>
          <a:custGeom>
            <a:avLst/>
            <a:gdLst>
              <a:gd name="connsiteX0" fmla="*/ 0 w 43891200"/>
              <a:gd name="connsiteY0" fmla="*/ 0 h 5181600"/>
              <a:gd name="connsiteX1" fmla="*/ 43891200 w 43891200"/>
              <a:gd name="connsiteY1" fmla="*/ 0 h 5181600"/>
              <a:gd name="connsiteX2" fmla="*/ 43891200 w 43891200"/>
              <a:gd name="connsiteY2" fmla="*/ 5181600 h 5181600"/>
              <a:gd name="connsiteX3" fmla="*/ 0 w 43891200"/>
              <a:gd name="connsiteY3" fmla="*/ 5181600 h 5181600"/>
              <a:gd name="connsiteX4" fmla="*/ 0 w 43891200"/>
              <a:gd name="connsiteY4" fmla="*/ 0 h 5181600"/>
              <a:gd name="connsiteX0" fmla="*/ 0 w 43939327"/>
              <a:gd name="connsiteY0" fmla="*/ 5101389 h 5181600"/>
              <a:gd name="connsiteX1" fmla="*/ 43939327 w 43939327"/>
              <a:gd name="connsiteY1" fmla="*/ 0 h 5181600"/>
              <a:gd name="connsiteX2" fmla="*/ 43939327 w 43939327"/>
              <a:gd name="connsiteY2" fmla="*/ 5181600 h 5181600"/>
              <a:gd name="connsiteX3" fmla="*/ 48127 w 43939327"/>
              <a:gd name="connsiteY3" fmla="*/ 5181600 h 5181600"/>
              <a:gd name="connsiteX4" fmla="*/ 0 w 43939327"/>
              <a:gd name="connsiteY4" fmla="*/ 5101389 h 5181600"/>
              <a:gd name="connsiteX0" fmla="*/ 0 w 43939327"/>
              <a:gd name="connsiteY0" fmla="*/ 5101389 h 5181600"/>
              <a:gd name="connsiteX1" fmla="*/ 43939327 w 43939327"/>
              <a:gd name="connsiteY1" fmla="*/ 0 h 5181600"/>
              <a:gd name="connsiteX2" fmla="*/ 43939327 w 43939327"/>
              <a:gd name="connsiteY2" fmla="*/ 5181600 h 5181600"/>
              <a:gd name="connsiteX3" fmla="*/ 48127 w 43939327"/>
              <a:gd name="connsiteY3" fmla="*/ 5181600 h 5181600"/>
              <a:gd name="connsiteX4" fmla="*/ 0 w 43939327"/>
              <a:gd name="connsiteY4" fmla="*/ 5101389 h 5181600"/>
              <a:gd name="connsiteX0" fmla="*/ 0 w 43899413"/>
              <a:gd name="connsiteY0" fmla="*/ 5184846 h 5184846"/>
              <a:gd name="connsiteX1" fmla="*/ 43899413 w 43899413"/>
              <a:gd name="connsiteY1" fmla="*/ 0 h 5184846"/>
              <a:gd name="connsiteX2" fmla="*/ 43899413 w 43899413"/>
              <a:gd name="connsiteY2" fmla="*/ 5181600 h 5184846"/>
              <a:gd name="connsiteX3" fmla="*/ 8213 w 43899413"/>
              <a:gd name="connsiteY3" fmla="*/ 5181600 h 5184846"/>
              <a:gd name="connsiteX4" fmla="*/ 0 w 43899413"/>
              <a:gd name="connsiteY4" fmla="*/ 5184846 h 5184846"/>
              <a:gd name="connsiteX0" fmla="*/ 0 w 43891200"/>
              <a:gd name="connsiteY0" fmla="*/ 5181600 h 5181600"/>
              <a:gd name="connsiteX1" fmla="*/ 43891200 w 43891200"/>
              <a:gd name="connsiteY1" fmla="*/ 0 h 5181600"/>
              <a:gd name="connsiteX2" fmla="*/ 43891200 w 43891200"/>
              <a:gd name="connsiteY2" fmla="*/ 5181600 h 5181600"/>
              <a:gd name="connsiteX3" fmla="*/ 0 w 43891200"/>
              <a:gd name="connsiteY3" fmla="*/ 5181600 h 5181600"/>
              <a:gd name="connsiteX0" fmla="*/ 0 w 43891200"/>
              <a:gd name="connsiteY0" fmla="*/ 5181600 h 5181600"/>
              <a:gd name="connsiteX1" fmla="*/ 43891200 w 43891200"/>
              <a:gd name="connsiteY1" fmla="*/ 0 h 5181600"/>
              <a:gd name="connsiteX2" fmla="*/ 43891200 w 43891200"/>
              <a:gd name="connsiteY2" fmla="*/ 5181600 h 5181600"/>
              <a:gd name="connsiteX3" fmla="*/ 0 w 43891200"/>
              <a:gd name="connsiteY3" fmla="*/ 5181600 h 5181600"/>
              <a:gd name="connsiteX0" fmla="*/ 0 w 43891200"/>
              <a:gd name="connsiteY0" fmla="*/ 5181600 h 5181600"/>
              <a:gd name="connsiteX1" fmla="*/ 43891200 w 43891200"/>
              <a:gd name="connsiteY1" fmla="*/ 0 h 5181600"/>
              <a:gd name="connsiteX2" fmla="*/ 43891200 w 43891200"/>
              <a:gd name="connsiteY2" fmla="*/ 5181600 h 5181600"/>
              <a:gd name="connsiteX3" fmla="*/ 0 w 43891200"/>
              <a:gd name="connsiteY3" fmla="*/ 5181600 h 5181600"/>
              <a:gd name="connsiteX0" fmla="*/ 0 w 43891200"/>
              <a:gd name="connsiteY0" fmla="*/ 5181600 h 5181600"/>
              <a:gd name="connsiteX1" fmla="*/ 43891200 w 43891200"/>
              <a:gd name="connsiteY1" fmla="*/ 0 h 5181600"/>
              <a:gd name="connsiteX2" fmla="*/ 43891200 w 43891200"/>
              <a:gd name="connsiteY2" fmla="*/ 5181600 h 5181600"/>
              <a:gd name="connsiteX3" fmla="*/ 0 w 43891200"/>
              <a:gd name="connsiteY3" fmla="*/ 5181600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891200" h="5181600">
                <a:moveTo>
                  <a:pt x="0" y="5181600"/>
                </a:moveTo>
                <a:cubicBezTo>
                  <a:pt x="8288594" y="-1855020"/>
                  <a:pt x="35514117" y="1697704"/>
                  <a:pt x="43891200" y="0"/>
                </a:cubicBezTo>
                <a:lnTo>
                  <a:pt x="43891200" y="5181600"/>
                </a:lnTo>
                <a:lnTo>
                  <a:pt x="0" y="5181600"/>
                </a:lnTo>
                <a:close/>
              </a:path>
            </a:pathLst>
          </a:custGeom>
          <a:solidFill>
            <a:srgbClr val="DEF2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TextBox 73"/>
          <p:cNvSpPr txBox="1"/>
          <p:nvPr/>
        </p:nvSpPr>
        <p:spPr>
          <a:xfrm>
            <a:off x="33698604" y="659424"/>
            <a:ext cx="101925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Advanced Electrophoresis Solutions Ltd</a:t>
            </a:r>
          </a:p>
          <a:p>
            <a:pPr algn="ctr"/>
            <a:r>
              <a:rPr lang="en-US" sz="3600" dirty="0" smtClean="0"/>
              <a:t>www.aeslifesciences.com</a:t>
            </a:r>
            <a:endParaRPr lang="en-US" sz="3600" dirty="0"/>
          </a:p>
        </p:txBody>
      </p:sp>
      <p:sp>
        <p:nvSpPr>
          <p:cNvPr id="77" name="TextBox 76"/>
          <p:cNvSpPr txBox="1"/>
          <p:nvPr/>
        </p:nvSpPr>
        <p:spPr>
          <a:xfrm>
            <a:off x="4910827" y="1984788"/>
            <a:ext cx="35280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Introducing a New Generation of Imaging Detection CE System - CEInfinite </a:t>
            </a:r>
            <a:endParaRPr lang="en-US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pSp>
        <p:nvGrpSpPr>
          <p:cNvPr id="79" name="Group 78"/>
          <p:cNvGrpSpPr/>
          <p:nvPr/>
        </p:nvGrpSpPr>
        <p:grpSpPr>
          <a:xfrm>
            <a:off x="838200" y="5105400"/>
            <a:ext cx="35204399" cy="27452303"/>
            <a:chOff x="1071824" y="2148272"/>
            <a:chExt cx="34930079" cy="29627127"/>
          </a:xfrm>
        </p:grpSpPr>
        <p:sp>
          <p:nvSpPr>
            <p:cNvPr id="80" name="Rectangle 79"/>
            <p:cNvSpPr/>
            <p:nvPr/>
          </p:nvSpPr>
          <p:spPr>
            <a:xfrm flipH="1">
              <a:off x="1071824" y="2148272"/>
              <a:ext cx="34930079" cy="29627127"/>
            </a:xfrm>
            <a:prstGeom prst="rect">
              <a:avLst/>
            </a:prstGeom>
            <a:gradFill flip="none" rotWithShape="1">
              <a:gsLst>
                <a:gs pos="0">
                  <a:srgbClr val="DEF2D6"/>
                </a:gs>
                <a:gs pos="100000">
                  <a:srgbClr val="AADD96"/>
                </a:gs>
              </a:gsLst>
              <a:lin ang="189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1" name="Rectangle 20"/>
            <p:cNvSpPr/>
            <p:nvPr/>
          </p:nvSpPr>
          <p:spPr>
            <a:xfrm flipH="1">
              <a:off x="1102304" y="2417490"/>
              <a:ext cx="30573579" cy="25558939"/>
            </a:xfrm>
            <a:custGeom>
              <a:avLst/>
              <a:gdLst>
                <a:gd name="connsiteX0" fmla="*/ 0 w 43891200"/>
                <a:gd name="connsiteY0" fmla="*/ 0 h 5181600"/>
                <a:gd name="connsiteX1" fmla="*/ 43891200 w 43891200"/>
                <a:gd name="connsiteY1" fmla="*/ 0 h 5181600"/>
                <a:gd name="connsiteX2" fmla="*/ 43891200 w 43891200"/>
                <a:gd name="connsiteY2" fmla="*/ 5181600 h 5181600"/>
                <a:gd name="connsiteX3" fmla="*/ 0 w 43891200"/>
                <a:gd name="connsiteY3" fmla="*/ 5181600 h 5181600"/>
                <a:gd name="connsiteX4" fmla="*/ 0 w 43891200"/>
                <a:gd name="connsiteY4" fmla="*/ 0 h 5181600"/>
                <a:gd name="connsiteX0" fmla="*/ 0 w 43939327"/>
                <a:gd name="connsiteY0" fmla="*/ 5101389 h 5181600"/>
                <a:gd name="connsiteX1" fmla="*/ 43939327 w 43939327"/>
                <a:gd name="connsiteY1" fmla="*/ 0 h 5181600"/>
                <a:gd name="connsiteX2" fmla="*/ 43939327 w 43939327"/>
                <a:gd name="connsiteY2" fmla="*/ 5181600 h 5181600"/>
                <a:gd name="connsiteX3" fmla="*/ 48127 w 43939327"/>
                <a:gd name="connsiteY3" fmla="*/ 5181600 h 5181600"/>
                <a:gd name="connsiteX4" fmla="*/ 0 w 43939327"/>
                <a:gd name="connsiteY4" fmla="*/ 5101389 h 5181600"/>
                <a:gd name="connsiteX0" fmla="*/ 0 w 43939327"/>
                <a:gd name="connsiteY0" fmla="*/ 5101389 h 5181600"/>
                <a:gd name="connsiteX1" fmla="*/ 43939327 w 43939327"/>
                <a:gd name="connsiteY1" fmla="*/ 0 h 5181600"/>
                <a:gd name="connsiteX2" fmla="*/ 43939327 w 43939327"/>
                <a:gd name="connsiteY2" fmla="*/ 5181600 h 5181600"/>
                <a:gd name="connsiteX3" fmla="*/ 48127 w 43939327"/>
                <a:gd name="connsiteY3" fmla="*/ 5181600 h 5181600"/>
                <a:gd name="connsiteX4" fmla="*/ 0 w 43939327"/>
                <a:gd name="connsiteY4" fmla="*/ 5101389 h 5181600"/>
                <a:gd name="connsiteX0" fmla="*/ 0 w 43899413"/>
                <a:gd name="connsiteY0" fmla="*/ 5184846 h 5184846"/>
                <a:gd name="connsiteX1" fmla="*/ 43899413 w 43899413"/>
                <a:gd name="connsiteY1" fmla="*/ 0 h 5184846"/>
                <a:gd name="connsiteX2" fmla="*/ 43899413 w 43899413"/>
                <a:gd name="connsiteY2" fmla="*/ 5181600 h 5184846"/>
                <a:gd name="connsiteX3" fmla="*/ 8213 w 43899413"/>
                <a:gd name="connsiteY3" fmla="*/ 5181600 h 5184846"/>
                <a:gd name="connsiteX4" fmla="*/ 0 w 43899413"/>
                <a:gd name="connsiteY4" fmla="*/ 5184846 h 5184846"/>
                <a:gd name="connsiteX0" fmla="*/ 0 w 43891200"/>
                <a:gd name="connsiteY0" fmla="*/ 5181600 h 5181600"/>
                <a:gd name="connsiteX1" fmla="*/ 43891200 w 43891200"/>
                <a:gd name="connsiteY1" fmla="*/ 0 h 5181600"/>
                <a:gd name="connsiteX2" fmla="*/ 43891200 w 43891200"/>
                <a:gd name="connsiteY2" fmla="*/ 5181600 h 5181600"/>
                <a:gd name="connsiteX3" fmla="*/ 0 w 43891200"/>
                <a:gd name="connsiteY3" fmla="*/ 5181600 h 5181600"/>
                <a:gd name="connsiteX0" fmla="*/ 0 w 43891200"/>
                <a:gd name="connsiteY0" fmla="*/ 5181600 h 5181600"/>
                <a:gd name="connsiteX1" fmla="*/ 43891200 w 43891200"/>
                <a:gd name="connsiteY1" fmla="*/ 0 h 5181600"/>
                <a:gd name="connsiteX2" fmla="*/ 43891200 w 43891200"/>
                <a:gd name="connsiteY2" fmla="*/ 5181600 h 5181600"/>
                <a:gd name="connsiteX3" fmla="*/ 0 w 43891200"/>
                <a:gd name="connsiteY3" fmla="*/ 5181600 h 5181600"/>
                <a:gd name="connsiteX0" fmla="*/ 0 w 43891200"/>
                <a:gd name="connsiteY0" fmla="*/ 5181600 h 5181600"/>
                <a:gd name="connsiteX1" fmla="*/ 43891200 w 43891200"/>
                <a:gd name="connsiteY1" fmla="*/ 0 h 5181600"/>
                <a:gd name="connsiteX2" fmla="*/ 43891200 w 43891200"/>
                <a:gd name="connsiteY2" fmla="*/ 5181600 h 5181600"/>
                <a:gd name="connsiteX3" fmla="*/ 0 w 43891200"/>
                <a:gd name="connsiteY3" fmla="*/ 5181600 h 5181600"/>
                <a:gd name="connsiteX0" fmla="*/ 0 w 43891200"/>
                <a:gd name="connsiteY0" fmla="*/ 5181600 h 5181600"/>
                <a:gd name="connsiteX1" fmla="*/ 43891200 w 43891200"/>
                <a:gd name="connsiteY1" fmla="*/ 0 h 5181600"/>
                <a:gd name="connsiteX2" fmla="*/ 43891200 w 43891200"/>
                <a:gd name="connsiteY2" fmla="*/ 5181600 h 5181600"/>
                <a:gd name="connsiteX3" fmla="*/ 0 w 43891200"/>
                <a:gd name="connsiteY3" fmla="*/ 5181600 h 51816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3891200" h="5181600">
                  <a:moveTo>
                    <a:pt x="0" y="5181600"/>
                  </a:moveTo>
                  <a:cubicBezTo>
                    <a:pt x="8288594" y="-1855020"/>
                    <a:pt x="35514117" y="1697704"/>
                    <a:pt x="43891200" y="0"/>
                  </a:cubicBezTo>
                  <a:lnTo>
                    <a:pt x="43891200" y="5181600"/>
                  </a:lnTo>
                  <a:lnTo>
                    <a:pt x="0" y="5181600"/>
                  </a:lnTo>
                  <a:close/>
                </a:path>
              </a:pathLst>
            </a:custGeom>
            <a:solidFill>
              <a:srgbClr val="DEF2D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3" name="Rectangle 82"/>
          <p:cNvSpPr/>
          <p:nvPr/>
        </p:nvSpPr>
        <p:spPr>
          <a:xfrm flipH="1">
            <a:off x="31927800" y="5867400"/>
            <a:ext cx="11049000" cy="2655820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/>
          <p:cNvSpPr txBox="1"/>
          <p:nvPr/>
        </p:nvSpPr>
        <p:spPr>
          <a:xfrm>
            <a:off x="11875274" y="7004310"/>
            <a:ext cx="884959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Key advantages of CEInfinite instrument: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Highly </a:t>
            </a:r>
            <a:r>
              <a:rPr lang="en-US" sz="3600" dirty="0"/>
              <a:t>sensitive CMOS imaging </a:t>
            </a:r>
            <a:r>
              <a:rPr lang="en-US" sz="3600" dirty="0" smtClean="0"/>
              <a:t>sensor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High resolution with HR imaging lens</a:t>
            </a:r>
            <a:endParaRPr lang="en-US" sz="4000" dirty="0" smtClean="0">
              <a:cs typeface="Times New Roman" pitchFamily="18" charset="0"/>
            </a:endParaRP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High scan rate, low noise, stable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11811000" y="22783800"/>
            <a:ext cx="8915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CEInfinite</a:t>
            </a:r>
            <a:r>
              <a:rPr lang="en-US" sz="3600" dirty="0" smtClean="0"/>
              <a:t> tandem mass spectrometry is a breakthrough for </a:t>
            </a:r>
            <a:r>
              <a:rPr lang="en-US" sz="3600" dirty="0"/>
              <a:t>protein identification </a:t>
            </a:r>
            <a:r>
              <a:rPr lang="en-US" sz="3600" dirty="0" smtClean="0"/>
              <a:t>(the </a:t>
            </a:r>
            <a:r>
              <a:rPr lang="en-US" sz="3600" dirty="0"/>
              <a:t>focused peaks to be transferred into individual collection vials or ion sources of </a:t>
            </a:r>
            <a:r>
              <a:rPr lang="en-US" sz="3600" dirty="0" smtClean="0"/>
              <a:t>MS).</a:t>
            </a:r>
            <a:endParaRPr lang="en-US" sz="3600" dirty="0"/>
          </a:p>
          <a:p>
            <a:endParaRPr lang="en-US" sz="3600" dirty="0"/>
          </a:p>
        </p:txBody>
      </p:sp>
      <p:grpSp>
        <p:nvGrpSpPr>
          <p:cNvPr id="88" name="Group 87"/>
          <p:cNvGrpSpPr/>
          <p:nvPr/>
        </p:nvGrpSpPr>
        <p:grpSpPr>
          <a:xfrm>
            <a:off x="21793200" y="6934200"/>
            <a:ext cx="20574000" cy="3970318"/>
            <a:chOff x="22339342" y="7990281"/>
            <a:chExt cx="20574000" cy="4632037"/>
          </a:xfrm>
        </p:grpSpPr>
        <p:sp>
          <p:nvSpPr>
            <p:cNvPr id="95" name="TextBox 94"/>
            <p:cNvSpPr txBox="1"/>
            <p:nvPr/>
          </p:nvSpPr>
          <p:spPr>
            <a:xfrm>
              <a:off x="33464542" y="7990281"/>
              <a:ext cx="9448800" cy="46320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CA" sz="3600" dirty="0" smtClean="0"/>
                <a:t>CEInfinite </a:t>
              </a:r>
              <a:r>
                <a:rPr lang="en-CA" sz="3600" dirty="0" err="1" smtClean="0"/>
                <a:t>Aeslytes</a:t>
              </a:r>
              <a:r>
                <a:rPr lang="en-CA" sz="3600" dirty="0" smtClean="0"/>
                <a:t> carrier </a:t>
              </a:r>
              <a:r>
                <a:rPr lang="en-CA" sz="3600" dirty="0" err="1" smtClean="0"/>
                <a:t>ampholytes</a:t>
              </a:r>
              <a:r>
                <a:rPr lang="en-CA" sz="3600" dirty="0" smtClean="0"/>
                <a:t> (CAs) were specifically developed for CIEF. The main advantages include,</a:t>
              </a:r>
            </a:p>
            <a:p>
              <a:pPr marL="571500" indent="-571500">
                <a:buFont typeface="Wingdings" panose="05000000000000000000" pitchFamily="2" charset="2"/>
                <a:buChar char="ü"/>
              </a:pPr>
              <a:r>
                <a:rPr lang="en-CA" sz="3600" dirty="0" smtClean="0"/>
                <a:t>Good pH </a:t>
              </a:r>
              <a:r>
                <a:rPr lang="en-CA" sz="3600" dirty="0"/>
                <a:t>gradient linearity </a:t>
              </a:r>
              <a:endParaRPr lang="en-CA" sz="3600" dirty="0" smtClean="0"/>
            </a:p>
            <a:p>
              <a:pPr marL="571500" indent="-571500">
                <a:buFont typeface="Wingdings" panose="05000000000000000000" pitchFamily="2" charset="2"/>
                <a:buChar char="ü"/>
              </a:pPr>
              <a:r>
                <a:rPr lang="en-CA" sz="3600" dirty="0" smtClean="0"/>
                <a:t>Low </a:t>
              </a:r>
              <a:r>
                <a:rPr lang="en-CA" sz="3600" dirty="0"/>
                <a:t>protein interaction </a:t>
              </a:r>
              <a:endParaRPr lang="en-CA" sz="3600" dirty="0" smtClean="0"/>
            </a:p>
            <a:p>
              <a:pPr marL="571500" indent="-571500">
                <a:buFont typeface="Wingdings" panose="05000000000000000000" pitchFamily="2" charset="2"/>
                <a:buChar char="ü"/>
              </a:pPr>
              <a:r>
                <a:rPr lang="en-CA" sz="3600" dirty="0" smtClean="0"/>
                <a:t>Low </a:t>
              </a:r>
              <a:r>
                <a:rPr lang="en-CA" sz="3600" dirty="0"/>
                <a:t>UV </a:t>
              </a:r>
              <a:r>
                <a:rPr lang="en-CA" sz="3600" dirty="0" smtClean="0"/>
                <a:t>absorbance (baseline noise)</a:t>
              </a:r>
            </a:p>
            <a:p>
              <a:pPr marL="571500" indent="-571500">
                <a:buFont typeface="Wingdings" panose="05000000000000000000" pitchFamily="2" charset="2"/>
                <a:buChar char="ü"/>
              </a:pPr>
              <a:r>
                <a:rPr lang="en-CA" sz="3600" dirty="0" smtClean="0"/>
                <a:t>Can be used at very low concentrations for MS</a:t>
              </a:r>
              <a:endParaRPr lang="en-US" sz="36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2339342" y="8079181"/>
              <a:ext cx="8849591" cy="398570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Preparative </a:t>
              </a:r>
              <a:r>
                <a:rPr lang="en-US" sz="3600" dirty="0"/>
                <a:t>CIEF </a:t>
              </a:r>
              <a:r>
                <a:rPr lang="en-US" sz="3600" dirty="0" smtClean="0"/>
                <a:t>with CEInfinite </a:t>
              </a:r>
              <a:r>
                <a:rPr lang="en-US" sz="3600" dirty="0"/>
                <a:t>proprietary </a:t>
              </a:r>
              <a:r>
                <a:rPr lang="en-US" sz="3600" dirty="0" smtClean="0"/>
                <a:t>cartridges </a:t>
              </a:r>
              <a:r>
                <a:rPr lang="en-US" sz="3600" dirty="0"/>
                <a:t>(patent pending</a:t>
              </a:r>
              <a:r>
                <a:rPr lang="en-US" sz="3600" dirty="0" smtClean="0"/>
                <a:t>) allows </a:t>
              </a:r>
              <a:r>
                <a:rPr lang="en-US" sz="3600" dirty="0"/>
                <a:t>the focused peaks </a:t>
              </a:r>
              <a:r>
                <a:rPr lang="en-US" sz="3600" dirty="0" smtClean="0"/>
                <a:t>to be </a:t>
              </a:r>
              <a:r>
                <a:rPr lang="en-US" sz="3600" dirty="0"/>
                <a:t>transferred into individual collection </a:t>
              </a:r>
              <a:r>
                <a:rPr lang="en-US" sz="3600" dirty="0" smtClean="0"/>
                <a:t>vials </a:t>
              </a:r>
              <a:r>
                <a:rPr lang="en-US" sz="3600" dirty="0"/>
                <a:t>or ion sources of mass </a:t>
              </a:r>
              <a:r>
                <a:rPr lang="en-US" sz="3600" dirty="0" smtClean="0"/>
                <a:t>spectrometers </a:t>
              </a:r>
              <a:r>
                <a:rPr lang="en-US" sz="3600" dirty="0"/>
                <a:t>(MS) for further structure based </a:t>
              </a:r>
              <a:r>
                <a:rPr lang="en-US" sz="3600" dirty="0" smtClean="0"/>
                <a:t>characterization. </a:t>
              </a:r>
              <a:endParaRPr lang="en-US" sz="3600" dirty="0"/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32842200" y="23698202"/>
            <a:ext cx="8961145" cy="8838186"/>
            <a:chOff x="32415161" y="26669997"/>
            <a:chExt cx="8961145" cy="10311216"/>
          </a:xfrm>
        </p:grpSpPr>
        <p:sp>
          <p:nvSpPr>
            <p:cNvPr id="98" name="TextBox 97"/>
            <p:cNvSpPr txBox="1"/>
            <p:nvPr/>
          </p:nvSpPr>
          <p:spPr>
            <a:xfrm>
              <a:off x="32415161" y="26669997"/>
              <a:ext cx="8961145" cy="59246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600" dirty="0" smtClean="0"/>
                <a:t>It has been proved that CEInfinite is able to provide unique systematic solutions </a:t>
              </a:r>
              <a:r>
                <a:rPr lang="en-US" sz="3600" dirty="0"/>
                <a:t>for </a:t>
              </a:r>
              <a:r>
                <a:rPr lang="en-US" sz="3600" dirty="0" smtClean="0"/>
                <a:t>analytical and preparative </a:t>
              </a:r>
              <a:r>
                <a:rPr lang="en-US" sz="3600" dirty="0"/>
                <a:t>protein </a:t>
              </a:r>
              <a:r>
                <a:rPr lang="en-US" sz="3600" dirty="0" smtClean="0"/>
                <a:t>CIEF.  </a:t>
              </a:r>
            </a:p>
            <a:p>
              <a:pPr marL="742950" indent="-742950">
                <a:buFont typeface="Wingdings" panose="05000000000000000000" pitchFamily="2" charset="2"/>
                <a:buChar char="ü"/>
              </a:pPr>
              <a:r>
                <a:rPr lang="en-US" sz="3600" dirty="0" smtClean="0"/>
                <a:t>Highest detection sensitivity UV absorbance detection CIEF  instrument</a:t>
              </a:r>
            </a:p>
            <a:p>
              <a:pPr marL="742950" indent="-742950">
                <a:buFont typeface="Wingdings" panose="05000000000000000000" pitchFamily="2" charset="2"/>
                <a:buChar char="ü"/>
              </a:pPr>
              <a:r>
                <a:rPr lang="en-US" sz="3600" dirty="0" smtClean="0"/>
                <a:t>First on the market preparative WCID CIEF </a:t>
              </a:r>
            </a:p>
            <a:p>
              <a:pPr marL="742950" indent="-742950">
                <a:buFont typeface="Wingdings" panose="05000000000000000000" pitchFamily="2" charset="2"/>
                <a:buChar char="ü"/>
              </a:pPr>
              <a:r>
                <a:rPr lang="en-US" sz="3600" dirty="0" smtClean="0"/>
                <a:t>WCID CIEF online coupling to MS potential</a:t>
              </a:r>
              <a:endParaRPr lang="en-US" sz="3600" dirty="0"/>
            </a:p>
            <a:p>
              <a:pPr marL="742950" indent="-742950">
                <a:buFont typeface="Wingdings" panose="05000000000000000000" pitchFamily="2" charset="2"/>
                <a:buChar char="ü"/>
              </a:pPr>
              <a:r>
                <a:rPr lang="en-US" sz="3600" dirty="0" smtClean="0"/>
                <a:t>High performance carrier ampholytes for CIEF</a:t>
              </a:r>
              <a:endParaRPr lang="en-US" sz="36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32501897" y="33426394"/>
              <a:ext cx="8849591" cy="35548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514350" indent="-514350">
                <a:buAutoNum type="arabicPeriod"/>
              </a:pPr>
              <a:r>
                <a:rPr lang="en-US" sz="2400" dirty="0" err="1" smtClean="0"/>
                <a:t>Sosic</a:t>
              </a:r>
              <a:r>
                <a:rPr lang="en-US" sz="2400" dirty="0" smtClean="0"/>
                <a:t> </a:t>
              </a:r>
              <a:r>
                <a:rPr lang="en-US" sz="2400" dirty="0"/>
                <a:t>Z, et al. Application of Imaging Capillary IEF for Characterization and Quantitative Analysis of Recombinant Protein Charge Heterogeneity. </a:t>
              </a:r>
              <a:r>
                <a:rPr lang="en-US" sz="2400" i="1" dirty="0"/>
                <a:t>Electrophoresis </a:t>
              </a:r>
              <a:r>
                <a:rPr lang="en-US" sz="2400" dirty="0"/>
                <a:t>29(21) 2008: 4368–4376. </a:t>
              </a:r>
            </a:p>
            <a:p>
              <a:pPr marL="514350" indent="-514350">
                <a:buAutoNum type="arabicPeriod"/>
              </a:pPr>
              <a:r>
                <a:rPr lang="en-US" sz="2400" dirty="0" err="1"/>
                <a:t>Michels</a:t>
              </a:r>
              <a:r>
                <a:rPr lang="en-US" sz="2400" dirty="0"/>
                <a:t>  D. et al. Imaged Capillary Isoelectric Focusing for </a:t>
              </a:r>
              <a:r>
                <a:rPr lang="en-US" sz="2400" dirty="0" smtClean="0"/>
                <a:t>Charge-Variant </a:t>
              </a:r>
              <a:r>
                <a:rPr lang="en-US" sz="2400" dirty="0"/>
                <a:t>Analysis of </a:t>
              </a:r>
              <a:r>
                <a:rPr lang="en-US" sz="2400" dirty="0" smtClean="0"/>
                <a:t>Biopharmaceuticals</a:t>
              </a:r>
            </a:p>
            <a:p>
              <a:r>
                <a:rPr lang="en-US" sz="2400" dirty="0" smtClean="0"/>
                <a:t>       </a:t>
              </a:r>
              <a:r>
                <a:rPr lang="en-US" sz="2400" i="1" dirty="0" err="1" smtClean="0"/>
                <a:t>BioProcess</a:t>
              </a:r>
              <a:r>
                <a:rPr lang="en-US" sz="2400" i="1" dirty="0" smtClean="0"/>
                <a:t> International  9(10) 2011: 48-54</a:t>
              </a:r>
              <a:endParaRPr lang="en-US" sz="2400" i="1" dirty="0"/>
            </a:p>
            <a:p>
              <a:endParaRPr lang="en-US" sz="24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32501897" y="32804094"/>
              <a:ext cx="8849591" cy="68223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3200" dirty="0" smtClean="0">
                  <a:latin typeface="+mj-lt"/>
                  <a:cs typeface="Times New Roman" pitchFamily="18" charset="0"/>
                </a:rPr>
                <a:t>References</a:t>
              </a:r>
              <a:endParaRPr lang="en-US" sz="3200" dirty="0">
                <a:latin typeface="+mj-lt"/>
                <a:cs typeface="Times New Roman" pitchFamily="18" charset="0"/>
              </a:endParaRPr>
            </a:p>
          </p:txBody>
        </p:sp>
      </p:grpSp>
      <p:sp>
        <p:nvSpPr>
          <p:cNvPr id="106" name="TextBox 105"/>
          <p:cNvSpPr txBox="1"/>
          <p:nvPr/>
        </p:nvSpPr>
        <p:spPr>
          <a:xfrm>
            <a:off x="1822069" y="6923315"/>
            <a:ext cx="8849591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/>
              <a:t>Whole </a:t>
            </a:r>
            <a:r>
              <a:rPr lang="en-US" sz="3600" dirty="0" smtClean="0"/>
              <a:t>Column Imaging Detection </a:t>
            </a:r>
            <a:r>
              <a:rPr lang="en-US" sz="3600" dirty="0"/>
              <a:t>(WCID) </a:t>
            </a:r>
            <a:r>
              <a:rPr lang="en-US" sz="3600" dirty="0" smtClean="0"/>
              <a:t>Capillary Electrophoresis </a:t>
            </a:r>
            <a:r>
              <a:rPr lang="en-US" sz="3600" dirty="0"/>
              <a:t>(CE) </a:t>
            </a:r>
            <a:r>
              <a:rPr lang="en-US" sz="3600" dirty="0" smtClean="0"/>
              <a:t>systems have </a:t>
            </a:r>
            <a:r>
              <a:rPr lang="en-US" sz="3600" dirty="0"/>
              <a:t>revolutionized protein charge related heterogeneity analysis with </a:t>
            </a:r>
            <a:r>
              <a:rPr lang="en-US" sz="3600" dirty="0" smtClean="0"/>
              <a:t>Capillary Isoelectric Focusing </a:t>
            </a:r>
            <a:r>
              <a:rPr lang="en-US" sz="3600" dirty="0"/>
              <a:t>(</a:t>
            </a:r>
            <a:r>
              <a:rPr lang="en-US" sz="3600" dirty="0" smtClean="0"/>
              <a:t>CIEF)</a:t>
            </a:r>
            <a:r>
              <a:rPr lang="en-US" sz="3600" baseline="30000" dirty="0" smtClean="0"/>
              <a:t>1,2</a:t>
            </a:r>
            <a:r>
              <a:rPr lang="en-US" sz="3600" dirty="0" smtClean="0"/>
              <a:t>. </a:t>
            </a:r>
            <a:r>
              <a:rPr lang="en-US" sz="3600" dirty="0"/>
              <a:t>Compared </a:t>
            </a:r>
            <a:r>
              <a:rPr lang="en-US" sz="3600" dirty="0" smtClean="0"/>
              <a:t>to conventional </a:t>
            </a:r>
            <a:r>
              <a:rPr lang="en-US" sz="3600" dirty="0"/>
              <a:t>point detection CE </a:t>
            </a:r>
            <a:r>
              <a:rPr lang="en-US" sz="3600" dirty="0" smtClean="0"/>
              <a:t>systems, </a:t>
            </a:r>
            <a:r>
              <a:rPr lang="en-US" sz="3600" dirty="0"/>
              <a:t>WCID </a:t>
            </a:r>
            <a:r>
              <a:rPr lang="en-US" sz="3600" dirty="0" smtClean="0"/>
              <a:t>provides faster </a:t>
            </a:r>
            <a:r>
              <a:rPr lang="en-US" sz="3600" dirty="0"/>
              <a:t>method </a:t>
            </a:r>
            <a:r>
              <a:rPr lang="en-US" sz="3600" dirty="0" smtClean="0"/>
              <a:t>development, higher </a:t>
            </a:r>
            <a:r>
              <a:rPr lang="en-US" sz="3600" dirty="0"/>
              <a:t>detection </a:t>
            </a:r>
            <a:r>
              <a:rPr lang="en-US" sz="3600" dirty="0" smtClean="0"/>
              <a:t>sensitivity, better reliability, and higher </a:t>
            </a:r>
            <a:r>
              <a:rPr lang="en-US" sz="3600" dirty="0"/>
              <a:t>analytical </a:t>
            </a:r>
            <a:r>
              <a:rPr lang="en-US" sz="3600" dirty="0" smtClean="0"/>
              <a:t>throughput. </a:t>
            </a:r>
          </a:p>
          <a:p>
            <a:pPr lvl="0"/>
            <a:r>
              <a:rPr lang="en-US" sz="3600" dirty="0" smtClean="0"/>
              <a:t>Advanced </a:t>
            </a:r>
            <a:r>
              <a:rPr lang="en-US" sz="3600" dirty="0"/>
              <a:t>Electrophoresis Solutions Ltd (</a:t>
            </a:r>
            <a:r>
              <a:rPr lang="en-US" sz="3600" dirty="0" smtClean="0"/>
              <a:t>AES) has made some breakthroughs based on WCID technology: </a:t>
            </a: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Highest performance instrumentation</a:t>
            </a:r>
          </a:p>
          <a:p>
            <a:pPr marL="57150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Highest sensitivity cartridges (</a:t>
            </a:r>
            <a:r>
              <a:rPr lang="en-US" sz="3600" dirty="0"/>
              <a:t>patent pending)</a:t>
            </a: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Preparative CIEF (patent pending)</a:t>
            </a:r>
          </a:p>
          <a:p>
            <a:pPr marL="571500" lvl="0" indent="-571500">
              <a:buFont typeface="Wingdings" panose="05000000000000000000" pitchFamily="2" charset="2"/>
              <a:buChar char="ü"/>
            </a:pPr>
            <a:r>
              <a:rPr lang="en-US" sz="3600" dirty="0" smtClean="0"/>
              <a:t>Specialized carrier ampholytes for CIEF 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828800" y="17983200"/>
            <a:ext cx="8849591" cy="1560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3600" dirty="0" smtClean="0">
                <a:cs typeface="Times New Roman" pitchFamily="18" charset="0"/>
              </a:rPr>
              <a:t>As a total solution provider, AES has successfully commercialized its unique technologies and released the following CEInfinite product lines:</a:t>
            </a:r>
          </a:p>
          <a:p>
            <a:pPr marL="577850" lvl="0" indent="-577850">
              <a:buFont typeface="Arial" pitchFamily="34" charset="0"/>
              <a:buChar char="•"/>
            </a:pPr>
            <a:r>
              <a:rPr lang="en-US" sz="3600" dirty="0" smtClean="0"/>
              <a:t>Instrument system with autosampler option</a:t>
            </a:r>
          </a:p>
          <a:p>
            <a:pPr marL="577850" lvl="0" indent="-577850"/>
            <a:endParaRPr lang="en-US" sz="3600" dirty="0" smtClean="0"/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endParaRPr lang="en-US" sz="3600" dirty="0" smtClean="0">
              <a:cs typeface="Times New Roman" pitchFamily="18" charset="0"/>
            </a:endParaRPr>
          </a:p>
          <a:p>
            <a:pPr marL="577850" indent="-577850">
              <a:buFont typeface="Arial" pitchFamily="34" charset="0"/>
              <a:buChar char="•"/>
            </a:pPr>
            <a:r>
              <a:rPr lang="en-US" sz="3600" dirty="0" smtClean="0"/>
              <a:t>WCID Cartridges with 100, 180 and 200 µm inner diameter (ID) </a:t>
            </a:r>
          </a:p>
          <a:p>
            <a:pPr marL="577850" indent="-577850">
              <a:buFont typeface="Arial" pitchFamily="34" charset="0"/>
              <a:buChar char="•"/>
            </a:pPr>
            <a:r>
              <a:rPr lang="en-US" sz="3600" dirty="0" smtClean="0"/>
              <a:t>Reference Materials</a:t>
            </a:r>
          </a:p>
          <a:p>
            <a:pPr marL="577850" indent="-577850">
              <a:buFont typeface="Arial" pitchFamily="34" charset="0"/>
              <a:buChar char="•"/>
            </a:pPr>
            <a:r>
              <a:rPr lang="en-US" sz="3600" dirty="0" smtClean="0"/>
              <a:t>Solutions and Media</a:t>
            </a:r>
          </a:p>
          <a:p>
            <a:pPr marL="577850" indent="-577850">
              <a:buFont typeface="Arial" pitchFamily="34" charset="0"/>
              <a:buChar char="•"/>
            </a:pPr>
            <a:r>
              <a:rPr lang="en-US" sz="3600" dirty="0" smtClean="0"/>
              <a:t>Other CE Reagents</a:t>
            </a:r>
          </a:p>
          <a:p>
            <a:r>
              <a:rPr lang="en-US" sz="3600" dirty="0" smtClean="0"/>
              <a:t>All test results in this poster were acquired with CEInfinite instrument systems and related consumables only.</a:t>
            </a:r>
          </a:p>
          <a:p>
            <a:pPr marL="577850" indent="-577850"/>
            <a:endParaRPr lang="en-US" sz="3600" dirty="0" smtClean="0"/>
          </a:p>
          <a:p>
            <a:pPr lvl="0"/>
            <a:endParaRPr lang="en-US" sz="3600" dirty="0" smtClean="0">
              <a:latin typeface="+mj-lt"/>
              <a:cs typeface="Times New Roman" pitchFamily="18" charset="0"/>
            </a:endParaRPr>
          </a:p>
          <a:p>
            <a:endParaRPr lang="en-US" sz="3600" dirty="0">
              <a:cs typeface="Times New Roman" pitchFamily="18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855935" y="5853303"/>
            <a:ext cx="88157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1905000" y="16840200"/>
            <a:ext cx="88157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 Solution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1859402" y="5853303"/>
            <a:ext cx="88157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High Performance WCID CE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11887200" y="21717000"/>
            <a:ext cx="88157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cIEF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-MS for protein 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4" name="TextBox 113"/>
          <p:cNvSpPr txBox="1"/>
          <p:nvPr/>
        </p:nvSpPr>
        <p:spPr>
          <a:xfrm>
            <a:off x="21793200" y="5867400"/>
            <a:ext cx="88157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Preparative WCID CIEF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5" name="TextBox 114"/>
          <p:cNvSpPr txBox="1"/>
          <p:nvPr/>
        </p:nvSpPr>
        <p:spPr>
          <a:xfrm>
            <a:off x="32766000" y="22707600"/>
            <a:ext cx="88919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Conclusions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2842200" y="5867400"/>
            <a:ext cx="8968124" cy="101566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Carrier </a:t>
            </a:r>
            <a:r>
              <a:rPr lang="en-US" sz="6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Ampholytes</a:t>
            </a:r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for CIEF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6" name="Picture 45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93200" y="10515600"/>
            <a:ext cx="8382000" cy="533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01600" y="15697200"/>
            <a:ext cx="6973887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5200" y="16916400"/>
            <a:ext cx="6969125" cy="46021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77800" y="9829800"/>
            <a:ext cx="6969125" cy="460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2" name="TextBox 61"/>
          <p:cNvSpPr txBox="1"/>
          <p:nvPr/>
        </p:nvSpPr>
        <p:spPr>
          <a:xfrm>
            <a:off x="11811000" y="30708600"/>
            <a:ext cx="100197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+mj-lt"/>
                <a:cs typeface="Times New Roman" pitchFamily="18" charset="0"/>
              </a:rPr>
              <a:t>Figure 4. </a:t>
            </a:r>
            <a:r>
              <a:rPr lang="en-US" sz="3200" dirty="0" err="1">
                <a:latin typeface="+mj-lt"/>
                <a:cs typeface="Times New Roman" pitchFamily="18" charset="0"/>
              </a:rPr>
              <a:t>cIEF</a:t>
            </a:r>
            <a:r>
              <a:rPr lang="en-US" sz="3200" dirty="0">
                <a:latin typeface="+mj-lt"/>
                <a:cs typeface="Times New Roman" pitchFamily="18" charset="0"/>
              </a:rPr>
              <a:t>-WCID tandem MS: new breakthrough for protein identification</a:t>
            </a:r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50400" y="17154866"/>
            <a:ext cx="7557599" cy="51717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26599" y="23926800"/>
            <a:ext cx="7493041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9" name="TextBox 68"/>
          <p:cNvSpPr txBox="1"/>
          <p:nvPr/>
        </p:nvSpPr>
        <p:spPr>
          <a:xfrm>
            <a:off x="34899600" y="18969335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 pH 4-8</a:t>
            </a:r>
            <a:endParaRPr lang="en-US" sz="2400" dirty="0"/>
          </a:p>
        </p:txBody>
      </p:sp>
      <p:sp>
        <p:nvSpPr>
          <p:cNvPr id="70" name="TextBox 69"/>
          <p:cNvSpPr txBox="1"/>
          <p:nvPr/>
        </p:nvSpPr>
        <p:spPr>
          <a:xfrm>
            <a:off x="34899600" y="20083207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SH pH 5.5-7</a:t>
            </a:r>
            <a:endParaRPr lang="en-US" sz="2400" dirty="0"/>
          </a:p>
        </p:txBody>
      </p:sp>
      <p:sp>
        <p:nvSpPr>
          <p:cNvPr id="71" name="TextBox 70"/>
          <p:cNvSpPr txBox="1"/>
          <p:nvPr/>
        </p:nvSpPr>
        <p:spPr>
          <a:xfrm>
            <a:off x="27355800" y="24307800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pI</a:t>
            </a:r>
            <a:r>
              <a:rPr lang="en-US" sz="1800" dirty="0" smtClean="0"/>
              <a:t> 7.9</a:t>
            </a:r>
            <a:endParaRPr lang="en-US" sz="1800" dirty="0"/>
          </a:p>
        </p:txBody>
      </p:sp>
      <p:sp>
        <p:nvSpPr>
          <p:cNvPr id="73" name="TextBox 72"/>
          <p:cNvSpPr txBox="1"/>
          <p:nvPr/>
        </p:nvSpPr>
        <p:spPr>
          <a:xfrm>
            <a:off x="24841200" y="24460200"/>
            <a:ext cx="13813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err="1" smtClean="0"/>
              <a:t>pI</a:t>
            </a:r>
            <a:r>
              <a:rPr lang="en-US" sz="1800" dirty="0" smtClean="0"/>
              <a:t> 6.61</a:t>
            </a:r>
            <a:endParaRPr lang="en-US" sz="1800" dirty="0"/>
          </a:p>
        </p:txBody>
      </p:sp>
      <p:sp>
        <p:nvSpPr>
          <p:cNvPr id="75" name="TextBox 74"/>
          <p:cNvSpPr txBox="1"/>
          <p:nvPr/>
        </p:nvSpPr>
        <p:spPr>
          <a:xfrm>
            <a:off x="25873537" y="24612600"/>
            <a:ext cx="872663" cy="46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A</a:t>
            </a:r>
            <a:endParaRPr lang="en-US" sz="2400" dirty="0"/>
          </a:p>
        </p:txBody>
      </p:sp>
      <p:sp>
        <p:nvSpPr>
          <p:cNvPr id="76" name="TextBox 75"/>
          <p:cNvSpPr txBox="1"/>
          <p:nvPr/>
        </p:nvSpPr>
        <p:spPr>
          <a:xfrm>
            <a:off x="25984200" y="25298400"/>
            <a:ext cx="872663" cy="46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</a:t>
            </a:r>
            <a:endParaRPr lang="en-US" sz="2400" dirty="0"/>
          </a:p>
        </p:txBody>
      </p:sp>
      <p:sp>
        <p:nvSpPr>
          <p:cNvPr id="82" name="TextBox 81"/>
          <p:cNvSpPr txBox="1"/>
          <p:nvPr/>
        </p:nvSpPr>
        <p:spPr>
          <a:xfrm>
            <a:off x="26254537" y="26312187"/>
            <a:ext cx="872663" cy="46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</a:t>
            </a:r>
            <a:endParaRPr lang="en-US" sz="2400" dirty="0"/>
          </a:p>
        </p:txBody>
      </p:sp>
      <p:sp>
        <p:nvSpPr>
          <p:cNvPr id="90" name="TextBox 89"/>
          <p:cNvSpPr txBox="1"/>
          <p:nvPr/>
        </p:nvSpPr>
        <p:spPr>
          <a:xfrm>
            <a:off x="26593800" y="27578708"/>
            <a:ext cx="872663" cy="462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C</a:t>
            </a:r>
            <a:endParaRPr lang="en-US" sz="2400" dirty="0"/>
          </a:p>
        </p:txBody>
      </p:sp>
      <p:sp>
        <p:nvSpPr>
          <p:cNvPr id="91" name="TextBox 90"/>
          <p:cNvSpPr txBox="1"/>
          <p:nvPr/>
        </p:nvSpPr>
        <p:spPr>
          <a:xfrm>
            <a:off x="26670000" y="20616446"/>
            <a:ext cx="118844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F  S     C</a:t>
            </a:r>
            <a:endParaRPr lang="en-US" sz="1600" dirty="0"/>
          </a:p>
        </p:txBody>
      </p:sp>
      <p:sp>
        <p:nvSpPr>
          <p:cNvPr id="121" name="TextBox 120"/>
          <p:cNvSpPr txBox="1"/>
          <p:nvPr/>
        </p:nvSpPr>
        <p:spPr>
          <a:xfrm>
            <a:off x="29942644" y="20497800"/>
            <a:ext cx="4611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C</a:t>
            </a:r>
            <a:endParaRPr lang="en-US" sz="1600" dirty="0"/>
          </a:p>
        </p:txBody>
      </p:sp>
      <p:sp>
        <p:nvSpPr>
          <p:cNvPr id="122" name="Can 121"/>
          <p:cNvSpPr/>
          <p:nvPr/>
        </p:nvSpPr>
        <p:spPr>
          <a:xfrm>
            <a:off x="29870400" y="181356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5" name="TextBox 124"/>
          <p:cNvSpPr txBox="1"/>
          <p:nvPr/>
        </p:nvSpPr>
        <p:spPr>
          <a:xfrm>
            <a:off x="29946600" y="19747468"/>
            <a:ext cx="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endParaRPr lang="en-US" sz="1800" dirty="0"/>
          </a:p>
        </p:txBody>
      </p:sp>
      <p:sp>
        <p:nvSpPr>
          <p:cNvPr id="126" name="TextBox 125"/>
          <p:cNvSpPr txBox="1"/>
          <p:nvPr/>
        </p:nvSpPr>
        <p:spPr>
          <a:xfrm flipH="1">
            <a:off x="29946600" y="18897600"/>
            <a:ext cx="32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</a:t>
            </a:r>
            <a:endParaRPr lang="en-US" sz="1800" dirty="0"/>
          </a:p>
        </p:txBody>
      </p:sp>
      <p:sp>
        <p:nvSpPr>
          <p:cNvPr id="127" name="TextBox 126"/>
          <p:cNvSpPr txBox="1"/>
          <p:nvPr/>
        </p:nvSpPr>
        <p:spPr>
          <a:xfrm>
            <a:off x="29870400" y="18211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dirty="0" smtClean="0"/>
              <a:t>A</a:t>
            </a:r>
            <a:endParaRPr lang="en-US" sz="18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0190145" y="28129468"/>
            <a:ext cx="44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C</a:t>
            </a:r>
            <a:endParaRPr lang="en-US" sz="1800" dirty="0"/>
          </a:p>
        </p:txBody>
      </p:sp>
      <p:sp>
        <p:nvSpPr>
          <p:cNvPr id="134" name="TextBox 133"/>
          <p:cNvSpPr txBox="1"/>
          <p:nvPr/>
        </p:nvSpPr>
        <p:spPr>
          <a:xfrm>
            <a:off x="30176708" y="27062668"/>
            <a:ext cx="3794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S</a:t>
            </a:r>
            <a:endParaRPr lang="en-US" sz="1800" dirty="0"/>
          </a:p>
        </p:txBody>
      </p:sp>
      <p:sp>
        <p:nvSpPr>
          <p:cNvPr id="135" name="TextBox 134"/>
          <p:cNvSpPr txBox="1"/>
          <p:nvPr/>
        </p:nvSpPr>
        <p:spPr>
          <a:xfrm>
            <a:off x="30190145" y="25984200"/>
            <a:ext cx="44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F</a:t>
            </a:r>
            <a:endParaRPr lang="en-US" sz="1800" dirty="0"/>
          </a:p>
        </p:txBody>
      </p:sp>
      <p:sp>
        <p:nvSpPr>
          <p:cNvPr id="136" name="TextBox 135"/>
          <p:cNvSpPr txBox="1"/>
          <p:nvPr/>
        </p:nvSpPr>
        <p:spPr>
          <a:xfrm>
            <a:off x="30190145" y="25005268"/>
            <a:ext cx="4422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/>
              <a:t>A</a:t>
            </a:r>
            <a:endParaRPr lang="en-US" sz="1800" dirty="0"/>
          </a:p>
        </p:txBody>
      </p:sp>
      <p:sp>
        <p:nvSpPr>
          <p:cNvPr id="11" name="Circular Arrow 10"/>
          <p:cNvSpPr/>
          <p:nvPr/>
        </p:nvSpPr>
        <p:spPr>
          <a:xfrm>
            <a:off x="29641800" y="17983200"/>
            <a:ext cx="470883" cy="38199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4" name="Circular Arrow 183"/>
          <p:cNvSpPr/>
          <p:nvPr/>
        </p:nvSpPr>
        <p:spPr>
          <a:xfrm>
            <a:off x="29641800" y="20193000"/>
            <a:ext cx="470883" cy="381997"/>
          </a:xfrm>
          <a:prstGeom prst="circular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5" name="Circular Arrow 184"/>
          <p:cNvSpPr/>
          <p:nvPr/>
        </p:nvSpPr>
        <p:spPr>
          <a:xfrm>
            <a:off x="29628117" y="19506203"/>
            <a:ext cx="470883" cy="381997"/>
          </a:xfrm>
          <a:prstGeom prst="circular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86" name="Circular Arrow 185"/>
          <p:cNvSpPr/>
          <p:nvPr/>
        </p:nvSpPr>
        <p:spPr>
          <a:xfrm>
            <a:off x="29641800" y="18669000"/>
            <a:ext cx="470883" cy="381997"/>
          </a:xfrm>
          <a:prstGeom prst="circularArrow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85200" y="10962382"/>
            <a:ext cx="6969125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92" name="TextBox 191"/>
          <p:cNvSpPr txBox="1"/>
          <p:nvPr/>
        </p:nvSpPr>
        <p:spPr>
          <a:xfrm>
            <a:off x="38019963" y="11297881"/>
            <a:ext cx="243947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   F         S                C</a:t>
            </a:r>
            <a:endParaRPr lang="en-US" sz="1600" dirty="0"/>
          </a:p>
        </p:txBody>
      </p:sp>
      <p:sp>
        <p:nvSpPr>
          <p:cNvPr id="193" name="TextBox 192"/>
          <p:cNvSpPr txBox="1"/>
          <p:nvPr/>
        </p:nvSpPr>
        <p:spPr>
          <a:xfrm>
            <a:off x="35109970" y="13509407"/>
            <a:ext cx="118529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pI</a:t>
            </a:r>
            <a:r>
              <a:rPr lang="en-US" sz="1600" dirty="0" smtClean="0"/>
              <a:t> 4.14</a:t>
            </a:r>
            <a:endParaRPr lang="en-US" sz="1600" dirty="0"/>
          </a:p>
        </p:txBody>
      </p:sp>
      <p:sp>
        <p:nvSpPr>
          <p:cNvPr id="194" name="TextBox 193"/>
          <p:cNvSpPr txBox="1"/>
          <p:nvPr/>
        </p:nvSpPr>
        <p:spPr>
          <a:xfrm>
            <a:off x="39982417" y="13590696"/>
            <a:ext cx="9540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err="1" smtClean="0"/>
              <a:t>pI</a:t>
            </a:r>
            <a:r>
              <a:rPr lang="en-US" sz="1600" dirty="0" smtClean="0"/>
              <a:t> 9.33</a:t>
            </a:r>
            <a:endParaRPr lang="en-US" sz="1600" dirty="0"/>
          </a:p>
        </p:txBody>
      </p:sp>
      <p:sp>
        <p:nvSpPr>
          <p:cNvPr id="195" name="TextBox 194"/>
          <p:cNvSpPr txBox="1"/>
          <p:nvPr/>
        </p:nvSpPr>
        <p:spPr>
          <a:xfrm>
            <a:off x="38033800" y="12033188"/>
            <a:ext cx="1219736" cy="339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  F S C</a:t>
            </a:r>
            <a:endParaRPr lang="en-US" sz="1600" dirty="0"/>
          </a:p>
        </p:txBody>
      </p:sp>
      <p:sp>
        <p:nvSpPr>
          <p:cNvPr id="196" name="TextBox 195"/>
          <p:cNvSpPr txBox="1"/>
          <p:nvPr/>
        </p:nvSpPr>
        <p:spPr>
          <a:xfrm>
            <a:off x="12181609" y="14478000"/>
            <a:ext cx="8620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2. CIEF </a:t>
            </a:r>
            <a:r>
              <a:rPr lang="en-CA" sz="3200" dirty="0"/>
              <a:t>of an antibody drug conjugate (ADC) with CEInfinite </a:t>
            </a:r>
            <a:r>
              <a:rPr lang="en-CA" sz="3200" dirty="0" smtClean="0"/>
              <a:t>2% HR pH 3-10 and 2% SH8-10.5</a:t>
            </a:r>
            <a:endParaRPr lang="en-US" sz="3200" dirty="0"/>
          </a:p>
        </p:txBody>
      </p:sp>
      <p:sp>
        <p:nvSpPr>
          <p:cNvPr id="197" name="TextBox 196"/>
          <p:cNvSpPr txBox="1"/>
          <p:nvPr/>
        </p:nvSpPr>
        <p:spPr>
          <a:xfrm>
            <a:off x="12192000" y="20345400"/>
            <a:ext cx="8686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3. CIEF </a:t>
            </a:r>
            <a:r>
              <a:rPr lang="en-CA" sz="3200" dirty="0"/>
              <a:t>of </a:t>
            </a:r>
            <a:r>
              <a:rPr lang="en-CA" sz="3200" dirty="0" smtClean="0"/>
              <a:t>a monoclonal antibody </a:t>
            </a:r>
            <a:r>
              <a:rPr lang="en-CA" sz="3200" dirty="0"/>
              <a:t>with </a:t>
            </a:r>
            <a:r>
              <a:rPr lang="en-CA" sz="3200" dirty="0" smtClean="0"/>
              <a:t>CEInfinite</a:t>
            </a:r>
            <a:r>
              <a:rPr lang="en-US" sz="3200" dirty="0" smtClean="0"/>
              <a:t> </a:t>
            </a:r>
            <a:r>
              <a:rPr lang="en-CA" sz="3200" dirty="0" smtClean="0"/>
              <a:t>1% HR pH 3-10 and 3% HR5-8</a:t>
            </a:r>
            <a:endParaRPr lang="en-US" sz="3200" dirty="0"/>
          </a:p>
        </p:txBody>
      </p:sp>
      <p:sp>
        <p:nvSpPr>
          <p:cNvPr id="198" name="TextBox 197"/>
          <p:cNvSpPr txBox="1"/>
          <p:nvPr/>
        </p:nvSpPr>
        <p:spPr>
          <a:xfrm>
            <a:off x="2133600" y="25755600"/>
            <a:ext cx="8382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3200" dirty="0" smtClean="0"/>
              <a:t>Figure 1. </a:t>
            </a:r>
            <a:r>
              <a:rPr lang="en-US" sz="3200" dirty="0" smtClean="0"/>
              <a:t>Schematic of CEInfinite imaging detection CE system </a:t>
            </a:r>
            <a:endParaRPr lang="en-US" sz="4000" dirty="0"/>
          </a:p>
        </p:txBody>
      </p:sp>
      <p:sp>
        <p:nvSpPr>
          <p:cNvPr id="199" name="TextBox 198"/>
          <p:cNvSpPr txBox="1"/>
          <p:nvPr/>
        </p:nvSpPr>
        <p:spPr>
          <a:xfrm>
            <a:off x="21782809" y="15697200"/>
            <a:ext cx="8849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5. </a:t>
            </a:r>
            <a:r>
              <a:rPr lang="en-US" sz="3200" dirty="0" smtClean="0"/>
              <a:t>Schematic of CEInfinite scanning imaging preparative CIEF</a:t>
            </a:r>
            <a:endParaRPr lang="en-US" sz="3200" dirty="0"/>
          </a:p>
        </p:txBody>
      </p:sp>
      <p:sp>
        <p:nvSpPr>
          <p:cNvPr id="200" name="TextBox 199"/>
          <p:cNvSpPr txBox="1"/>
          <p:nvPr/>
        </p:nvSpPr>
        <p:spPr>
          <a:xfrm>
            <a:off x="21869400" y="29337000"/>
            <a:ext cx="8849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7.</a:t>
            </a:r>
            <a:r>
              <a:rPr lang="en-US" sz="3200" dirty="0" smtClean="0"/>
              <a:t> CIEF confirmation of individual peak collection . </a:t>
            </a:r>
            <a:endParaRPr lang="en-US" sz="3200" dirty="0"/>
          </a:p>
        </p:txBody>
      </p:sp>
      <p:sp>
        <p:nvSpPr>
          <p:cNvPr id="12" name="Right Arrow 11"/>
          <p:cNvSpPr/>
          <p:nvPr/>
        </p:nvSpPr>
        <p:spPr>
          <a:xfrm flipH="1">
            <a:off x="29641800" y="25069800"/>
            <a:ext cx="457200" cy="145900"/>
          </a:xfrm>
          <a:prstGeom prst="rightArrow">
            <a:avLst/>
          </a:prstGeom>
          <a:solidFill>
            <a:srgbClr val="001E1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1" name="Right Arrow 200"/>
          <p:cNvSpPr/>
          <p:nvPr/>
        </p:nvSpPr>
        <p:spPr>
          <a:xfrm flipH="1">
            <a:off x="29641800" y="26060400"/>
            <a:ext cx="457200" cy="145900"/>
          </a:xfrm>
          <a:prstGeom prst="rightArrow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2" name="Right Arrow 201"/>
          <p:cNvSpPr/>
          <p:nvPr/>
        </p:nvSpPr>
        <p:spPr>
          <a:xfrm flipH="1">
            <a:off x="29641800" y="27127200"/>
            <a:ext cx="457200" cy="145900"/>
          </a:xfrm>
          <a:prstGeom prst="rightArrow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3" name="Right Arrow 202"/>
          <p:cNvSpPr/>
          <p:nvPr/>
        </p:nvSpPr>
        <p:spPr>
          <a:xfrm flipH="1">
            <a:off x="29641800" y="28194000"/>
            <a:ext cx="457200" cy="145900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4" name="TextBox 203"/>
          <p:cNvSpPr txBox="1"/>
          <p:nvPr/>
        </p:nvSpPr>
        <p:spPr>
          <a:xfrm>
            <a:off x="33001527" y="21524371"/>
            <a:ext cx="90019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9. </a:t>
            </a:r>
            <a:r>
              <a:rPr lang="en-US" sz="3200" dirty="0" smtClean="0"/>
              <a:t>CIEF of a fusion protein with different pH range CAs. </a:t>
            </a:r>
            <a:endParaRPr lang="en-US" sz="3200" dirty="0"/>
          </a:p>
        </p:txBody>
      </p:sp>
      <p:sp>
        <p:nvSpPr>
          <p:cNvPr id="205" name="TextBox 204"/>
          <p:cNvSpPr txBox="1"/>
          <p:nvPr/>
        </p:nvSpPr>
        <p:spPr>
          <a:xfrm>
            <a:off x="32994600" y="15610582"/>
            <a:ext cx="90781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8. </a:t>
            </a:r>
            <a:r>
              <a:rPr lang="en-US" sz="3200" dirty="0" smtClean="0"/>
              <a:t>CIEF of hemoglobin AFSC with different pH range CAs. </a:t>
            </a:r>
          </a:p>
        </p:txBody>
      </p:sp>
      <p:sp>
        <p:nvSpPr>
          <p:cNvPr id="206" name="TextBox 205"/>
          <p:cNvSpPr txBox="1"/>
          <p:nvPr/>
        </p:nvSpPr>
        <p:spPr>
          <a:xfrm>
            <a:off x="35546098" y="12956054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HR pH 3-10</a:t>
            </a:r>
            <a:endParaRPr lang="en-US" sz="2400" dirty="0"/>
          </a:p>
        </p:txBody>
      </p:sp>
      <p:sp>
        <p:nvSpPr>
          <p:cNvPr id="207" name="TextBox 206"/>
          <p:cNvSpPr txBox="1"/>
          <p:nvPr/>
        </p:nvSpPr>
        <p:spPr>
          <a:xfrm>
            <a:off x="35509200" y="11473032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HR pH 6-8</a:t>
            </a:r>
            <a:endParaRPr lang="en-US" sz="2400" dirty="0"/>
          </a:p>
        </p:txBody>
      </p:sp>
      <p:sp>
        <p:nvSpPr>
          <p:cNvPr id="208" name="TextBox 207"/>
          <p:cNvSpPr txBox="1"/>
          <p:nvPr/>
        </p:nvSpPr>
        <p:spPr>
          <a:xfrm>
            <a:off x="21790599" y="22402800"/>
            <a:ext cx="88495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3200" dirty="0" smtClean="0"/>
              <a:t>Figure 6. </a:t>
            </a:r>
            <a:r>
              <a:rPr lang="en-US" sz="3200" dirty="0" smtClean="0"/>
              <a:t>Preparative scanning imaging CIEF hemoglobin AFSC  individual peak collection</a:t>
            </a:r>
            <a:endParaRPr lang="en-US" sz="3200" dirty="0"/>
          </a:p>
        </p:txBody>
      </p:sp>
      <p:pic>
        <p:nvPicPr>
          <p:cNvPr id="187" name="Picture 186" descr="Brand2noBK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1111830" y="762455"/>
            <a:ext cx="3291893" cy="1097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88" name="Group 187"/>
          <p:cNvGrpSpPr/>
          <p:nvPr/>
        </p:nvGrpSpPr>
        <p:grpSpPr>
          <a:xfrm>
            <a:off x="2286000" y="20955000"/>
            <a:ext cx="8763000" cy="4572000"/>
            <a:chOff x="-20413" y="609600"/>
            <a:chExt cx="8402413" cy="4114800"/>
          </a:xfrm>
        </p:grpSpPr>
        <p:cxnSp>
          <p:nvCxnSpPr>
            <p:cNvPr id="189" name="Straight Connector 188"/>
            <p:cNvCxnSpPr/>
            <p:nvPr/>
          </p:nvCxnSpPr>
          <p:spPr>
            <a:xfrm>
              <a:off x="2411338" y="2590800"/>
              <a:ext cx="391326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0" name="Straight Connector 189"/>
            <p:cNvCxnSpPr/>
            <p:nvPr/>
          </p:nvCxnSpPr>
          <p:spPr>
            <a:xfrm>
              <a:off x="2411338" y="2971800"/>
              <a:ext cx="3913262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1" name="Straight Connector 190"/>
            <p:cNvCxnSpPr/>
            <p:nvPr/>
          </p:nvCxnSpPr>
          <p:spPr>
            <a:xfrm>
              <a:off x="685800" y="2721852"/>
              <a:ext cx="1600200" cy="213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9" name="Straight Connector 208"/>
            <p:cNvCxnSpPr/>
            <p:nvPr/>
          </p:nvCxnSpPr>
          <p:spPr>
            <a:xfrm>
              <a:off x="685800" y="2844324"/>
              <a:ext cx="160020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0" name="Straight Connector 209"/>
            <p:cNvCxnSpPr/>
            <p:nvPr/>
          </p:nvCxnSpPr>
          <p:spPr>
            <a:xfrm>
              <a:off x="6477000" y="2754611"/>
              <a:ext cx="1322479" cy="213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1" name="Straight Connector 210"/>
            <p:cNvCxnSpPr/>
            <p:nvPr/>
          </p:nvCxnSpPr>
          <p:spPr>
            <a:xfrm>
              <a:off x="6477712" y="2844324"/>
              <a:ext cx="1322479" cy="21348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2" name="Can 211"/>
            <p:cNvSpPr/>
            <p:nvPr/>
          </p:nvSpPr>
          <p:spPr>
            <a:xfrm>
              <a:off x="1752600" y="1676400"/>
              <a:ext cx="838200" cy="14478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13" name="Can 212"/>
            <p:cNvSpPr/>
            <p:nvPr/>
          </p:nvSpPr>
          <p:spPr>
            <a:xfrm>
              <a:off x="6172200" y="1683521"/>
              <a:ext cx="838200" cy="1447800"/>
            </a:xfrm>
            <a:prstGeom prst="can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6848030" y="3352800"/>
              <a:ext cx="153397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Separation capillary</a:t>
              </a:r>
              <a:endParaRPr lang="en-US" sz="2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38100" y="2923401"/>
              <a:ext cx="171450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Sample transfer capillary</a:t>
              </a:r>
              <a:endParaRPr lang="en-US" sz="2000" dirty="0"/>
            </a:p>
          </p:txBody>
        </p:sp>
        <p:sp>
          <p:nvSpPr>
            <p:cNvPr id="216" name="AutoShape 3"/>
            <p:cNvSpPr>
              <a:spLocks noChangeArrowheads="1"/>
            </p:cNvSpPr>
            <p:nvPr/>
          </p:nvSpPr>
          <p:spPr bwMode="auto">
            <a:xfrm rot="16200000">
              <a:off x="2620006" y="2738756"/>
              <a:ext cx="372111" cy="76200"/>
            </a:xfrm>
            <a:prstGeom prst="can">
              <a:avLst>
                <a:gd name="adj" fmla="val 3491"/>
              </a:avLst>
            </a:prstGeom>
            <a:solidFill>
              <a:schemeClr val="accent2">
                <a:lumMod val="75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17" name="AutoShape 4"/>
            <p:cNvSpPr>
              <a:spLocks noChangeArrowheads="1"/>
            </p:cNvSpPr>
            <p:nvPr/>
          </p:nvSpPr>
          <p:spPr bwMode="auto">
            <a:xfrm rot="16200000">
              <a:off x="5852159" y="2758439"/>
              <a:ext cx="381001" cy="45719"/>
            </a:xfrm>
            <a:prstGeom prst="can">
              <a:avLst>
                <a:gd name="adj" fmla="val 3491"/>
              </a:avLst>
            </a:prstGeom>
            <a:solidFill>
              <a:srgbClr val="00B05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18" name="AutoShape 5"/>
            <p:cNvSpPr>
              <a:spLocks noChangeArrowheads="1"/>
            </p:cNvSpPr>
            <p:nvPr/>
          </p:nvSpPr>
          <p:spPr bwMode="auto">
            <a:xfrm rot="16200000">
              <a:off x="4943097" y="2763777"/>
              <a:ext cx="370325" cy="45719"/>
            </a:xfrm>
            <a:prstGeom prst="can">
              <a:avLst>
                <a:gd name="adj" fmla="val 3491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19" name="AutoShape 6"/>
            <p:cNvSpPr>
              <a:spLocks noChangeArrowheads="1"/>
            </p:cNvSpPr>
            <p:nvPr/>
          </p:nvSpPr>
          <p:spPr bwMode="auto">
            <a:xfrm rot="16200000">
              <a:off x="3581400" y="2743199"/>
              <a:ext cx="381000" cy="76200"/>
            </a:xfrm>
            <a:prstGeom prst="can">
              <a:avLst>
                <a:gd name="adj" fmla="val 3491"/>
              </a:avLst>
            </a:prstGeom>
            <a:solidFill>
              <a:schemeClr val="accent2">
                <a:lumMod val="20000"/>
                <a:lumOff val="8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20" name="AutoShape 7"/>
            <p:cNvSpPr>
              <a:spLocks noChangeArrowheads="1"/>
            </p:cNvSpPr>
            <p:nvPr/>
          </p:nvSpPr>
          <p:spPr bwMode="auto">
            <a:xfrm rot="16200000">
              <a:off x="4343399" y="2743199"/>
              <a:ext cx="381001" cy="76200"/>
            </a:xfrm>
            <a:prstGeom prst="can">
              <a:avLst>
                <a:gd name="adj" fmla="val 3491"/>
              </a:avLst>
            </a:prstGeom>
            <a:solidFill>
              <a:schemeClr val="accent1">
                <a:lumMod val="40000"/>
                <a:lumOff val="6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21" name="AutoShape 8"/>
            <p:cNvSpPr>
              <a:spLocks noChangeArrowheads="1"/>
            </p:cNvSpPr>
            <p:nvPr/>
          </p:nvSpPr>
          <p:spPr bwMode="auto">
            <a:xfrm rot="16200000">
              <a:off x="2977312" y="2738756"/>
              <a:ext cx="372112" cy="76200"/>
            </a:xfrm>
            <a:prstGeom prst="can">
              <a:avLst>
                <a:gd name="adj" fmla="val 3491"/>
              </a:avLst>
            </a:prstGeom>
            <a:solidFill>
              <a:schemeClr val="accent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eaVert"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22" name="Line 10"/>
            <p:cNvSpPr>
              <a:spLocks noChangeShapeType="1"/>
            </p:cNvSpPr>
            <p:nvPr/>
          </p:nvSpPr>
          <p:spPr bwMode="auto">
            <a:xfrm flipV="1">
              <a:off x="31226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3" name="Line 11"/>
            <p:cNvSpPr>
              <a:spLocks noChangeShapeType="1"/>
            </p:cNvSpPr>
            <p:nvPr/>
          </p:nvSpPr>
          <p:spPr bwMode="auto">
            <a:xfrm flipV="1">
              <a:off x="27416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4" name="Line 12"/>
            <p:cNvSpPr>
              <a:spLocks noChangeShapeType="1"/>
            </p:cNvSpPr>
            <p:nvPr/>
          </p:nvSpPr>
          <p:spPr bwMode="auto">
            <a:xfrm flipV="1">
              <a:off x="51800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5" name="Line 13"/>
            <p:cNvSpPr>
              <a:spLocks noChangeShapeType="1"/>
            </p:cNvSpPr>
            <p:nvPr/>
          </p:nvSpPr>
          <p:spPr bwMode="auto">
            <a:xfrm flipV="1">
              <a:off x="47990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6" name="Line 14"/>
            <p:cNvSpPr>
              <a:spLocks noChangeShapeType="1"/>
            </p:cNvSpPr>
            <p:nvPr/>
          </p:nvSpPr>
          <p:spPr bwMode="auto">
            <a:xfrm flipV="1">
              <a:off x="44180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7" name="Line 15"/>
            <p:cNvSpPr>
              <a:spLocks noChangeShapeType="1"/>
            </p:cNvSpPr>
            <p:nvPr/>
          </p:nvSpPr>
          <p:spPr bwMode="auto">
            <a:xfrm flipV="1">
              <a:off x="410732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8" name="Line 16"/>
            <p:cNvSpPr>
              <a:spLocks noChangeShapeType="1"/>
            </p:cNvSpPr>
            <p:nvPr/>
          </p:nvSpPr>
          <p:spPr bwMode="auto">
            <a:xfrm flipV="1">
              <a:off x="35036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29" name="Line 17"/>
            <p:cNvSpPr>
              <a:spLocks noChangeShapeType="1"/>
            </p:cNvSpPr>
            <p:nvPr/>
          </p:nvSpPr>
          <p:spPr bwMode="auto">
            <a:xfrm flipV="1">
              <a:off x="60182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0" name="Line 18"/>
            <p:cNvSpPr>
              <a:spLocks noChangeShapeType="1"/>
            </p:cNvSpPr>
            <p:nvPr/>
          </p:nvSpPr>
          <p:spPr bwMode="auto">
            <a:xfrm flipV="1">
              <a:off x="55610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1" name="Line 20"/>
            <p:cNvSpPr>
              <a:spLocks noChangeShapeType="1"/>
            </p:cNvSpPr>
            <p:nvPr/>
          </p:nvSpPr>
          <p:spPr bwMode="auto">
            <a:xfrm flipV="1">
              <a:off x="3808412" y="4343400"/>
              <a:ext cx="1588" cy="381000"/>
            </a:xfrm>
            <a:prstGeom prst="line">
              <a:avLst/>
            </a:prstGeom>
            <a:noFill/>
            <a:ln w="9525">
              <a:solidFill>
                <a:schemeClr val="hlink"/>
              </a:solidFill>
              <a:round/>
              <a:headEnd/>
              <a:tailEnd type="triangle" w="med" len="med"/>
            </a:ln>
            <a:effectLst>
              <a:glow rad="228600">
                <a:schemeClr val="accent1">
                  <a:satMod val="175000"/>
                  <a:alpha val="40000"/>
                </a:schemeClr>
              </a:glo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000"/>
            </a:p>
          </p:txBody>
        </p:sp>
        <p:sp>
          <p:nvSpPr>
            <p:cNvPr id="232" name="AutoShape 23"/>
            <p:cNvSpPr>
              <a:spLocks noChangeArrowheads="1"/>
            </p:cNvSpPr>
            <p:nvPr/>
          </p:nvSpPr>
          <p:spPr bwMode="auto">
            <a:xfrm>
              <a:off x="4078288" y="1143000"/>
              <a:ext cx="457200" cy="304800"/>
            </a:xfrm>
            <a:prstGeom prst="can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3" name="AutoShape 24"/>
            <p:cNvSpPr>
              <a:spLocks noChangeArrowheads="1"/>
            </p:cNvSpPr>
            <p:nvPr/>
          </p:nvSpPr>
          <p:spPr bwMode="auto">
            <a:xfrm>
              <a:off x="3697288" y="609600"/>
              <a:ext cx="1295400" cy="609600"/>
            </a:xfrm>
            <a:prstGeom prst="cube">
              <a:avLst>
                <a:gd name="adj" fmla="val 25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zh-CN" altLang="zh-CN" sz="200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4" name="Text Box 25"/>
            <p:cNvSpPr txBox="1">
              <a:spLocks noChangeArrowheads="1"/>
            </p:cNvSpPr>
            <p:nvPr/>
          </p:nvSpPr>
          <p:spPr bwMode="auto">
            <a:xfrm>
              <a:off x="2037238" y="841515"/>
              <a:ext cx="918337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2000" dirty="0" smtClean="0">
                  <a:solidFill>
                    <a:srgbClr val="FF0000"/>
                  </a:solidFill>
                  <a:latin typeface="Times New Roman" pitchFamily="18" charset="0"/>
                  <a:ea typeface="SimSun" pitchFamily="2" charset="-122"/>
                </a:rPr>
                <a:t>+HV</a:t>
              </a:r>
              <a:endParaRPr lang="en-US" altLang="zh-CN" sz="2000" dirty="0">
                <a:solidFill>
                  <a:srgbClr val="FF0000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5" name="Text Box 26"/>
            <p:cNvSpPr txBox="1">
              <a:spLocks noChangeArrowheads="1"/>
            </p:cNvSpPr>
            <p:nvPr/>
          </p:nvSpPr>
          <p:spPr bwMode="auto">
            <a:xfrm>
              <a:off x="7126288" y="3964535"/>
              <a:ext cx="3048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2000">
                  <a:solidFill>
                    <a:schemeClr val="bg1"/>
                  </a:solidFill>
                  <a:latin typeface="Times New Roman" pitchFamily="18" charset="0"/>
                  <a:ea typeface="SimSun" pitchFamily="2" charset="-122"/>
                </a:rPr>
                <a:t>-</a:t>
              </a:r>
            </a:p>
          </p:txBody>
        </p:sp>
        <p:sp>
          <p:nvSpPr>
            <p:cNvPr id="236" name="Oval 235"/>
            <p:cNvSpPr/>
            <p:nvPr/>
          </p:nvSpPr>
          <p:spPr>
            <a:xfrm>
              <a:off x="2020888" y="2131464"/>
              <a:ext cx="265112" cy="2688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37" name="Straight Connector 236"/>
            <p:cNvCxnSpPr/>
            <p:nvPr/>
          </p:nvCxnSpPr>
          <p:spPr>
            <a:xfrm>
              <a:off x="2160017" y="1159380"/>
              <a:ext cx="0" cy="9927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8" name="Text Box 25"/>
            <p:cNvSpPr txBox="1">
              <a:spLocks noChangeArrowheads="1"/>
            </p:cNvSpPr>
            <p:nvPr/>
          </p:nvSpPr>
          <p:spPr bwMode="auto">
            <a:xfrm>
              <a:off x="6637792" y="842449"/>
              <a:ext cx="640896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3200">
                  <a:solidFill>
                    <a:schemeClr val="bg2"/>
                  </a:solidFill>
                  <a:latin typeface="Arial" pitchFamily="34" charset="0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800">
                  <a:solidFill>
                    <a:schemeClr val="bg2"/>
                  </a:solidFill>
                  <a:latin typeface="Arial" pitchFamily="34" charset="0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400">
                  <a:solidFill>
                    <a:schemeClr val="bg2"/>
                  </a:solidFill>
                  <a:latin typeface="Arial" pitchFamily="34" charset="0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rgbClr val="FFCC00"/>
                </a:buClr>
                <a:buFont typeface="Arial Rounded MT Bold" pitchFamily="34" charset="0"/>
                <a:buChar char="○"/>
                <a:defRPr sz="2000">
                  <a:solidFill>
                    <a:schemeClr val="bg2"/>
                  </a:solidFill>
                  <a:latin typeface="Arial" pitchFamily="34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buClrTx/>
                <a:buFontTx/>
                <a:buNone/>
              </a:pPr>
              <a:r>
                <a:rPr lang="en-US" altLang="zh-CN" sz="2000" dirty="0" smtClean="0">
                  <a:solidFill>
                    <a:schemeClr val="tx1"/>
                  </a:solidFill>
                  <a:latin typeface="Times New Roman" pitchFamily="18" charset="0"/>
                  <a:ea typeface="SimSun" pitchFamily="2" charset="-122"/>
                </a:rPr>
                <a:t>-</a:t>
              </a:r>
              <a:endParaRPr lang="en-US" altLang="zh-CN" sz="2000" dirty="0">
                <a:solidFill>
                  <a:schemeClr val="tx1"/>
                </a:solidFill>
                <a:latin typeface="Times New Roman" pitchFamily="18" charset="0"/>
                <a:ea typeface="SimSun" pitchFamily="2" charset="-122"/>
              </a:endParaRPr>
            </a:p>
          </p:txBody>
        </p:sp>
        <p:sp>
          <p:nvSpPr>
            <p:cNvPr id="239" name="Oval 238"/>
            <p:cNvSpPr/>
            <p:nvPr/>
          </p:nvSpPr>
          <p:spPr>
            <a:xfrm>
              <a:off x="6455414" y="2206823"/>
              <a:ext cx="265112" cy="268836"/>
            </a:xfrm>
            <a:prstGeom prst="ellipse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cxnSp>
          <p:nvCxnSpPr>
            <p:cNvPr id="240" name="Straight Connector 239"/>
            <p:cNvCxnSpPr/>
            <p:nvPr/>
          </p:nvCxnSpPr>
          <p:spPr>
            <a:xfrm>
              <a:off x="6594543" y="1234739"/>
              <a:ext cx="0" cy="992736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1" name="Oval 240"/>
            <p:cNvSpPr/>
            <p:nvPr/>
          </p:nvSpPr>
          <p:spPr>
            <a:xfrm>
              <a:off x="1778319" y="1905582"/>
              <a:ext cx="786761" cy="381000"/>
            </a:xfrm>
            <a:prstGeom prst="ellipse">
              <a:avLst/>
            </a:prstGeom>
            <a:noFill/>
            <a:ln>
              <a:solidFill>
                <a:schemeClr val="accent2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42" name="Oval 241"/>
            <p:cNvSpPr/>
            <p:nvPr/>
          </p:nvSpPr>
          <p:spPr>
            <a:xfrm>
              <a:off x="6187154" y="1961616"/>
              <a:ext cx="823246" cy="381000"/>
            </a:xfrm>
            <a:prstGeom prst="ellipse">
              <a:avLst/>
            </a:prstGeom>
            <a:noFill/>
            <a:ln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3871572" y="798247"/>
              <a:ext cx="8610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dirty="0" smtClean="0"/>
                <a:t>CMOS</a:t>
              </a:r>
              <a:endParaRPr lang="en-US" sz="2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-20413" y="1716845"/>
              <a:ext cx="1371600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dirty="0" smtClean="0"/>
                <a:t>Membrane or frit</a:t>
              </a:r>
              <a:endParaRPr lang="en-US" sz="2000" dirty="0"/>
            </a:p>
          </p:txBody>
        </p:sp>
        <p:cxnSp>
          <p:nvCxnSpPr>
            <p:cNvPr id="245" name="Straight Arrow Connector 244"/>
            <p:cNvCxnSpPr/>
            <p:nvPr/>
          </p:nvCxnSpPr>
          <p:spPr>
            <a:xfrm>
              <a:off x="1524000" y="2530981"/>
              <a:ext cx="762000" cy="13068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6" name="Straight Arrow Connector 245"/>
            <p:cNvCxnSpPr/>
            <p:nvPr/>
          </p:nvCxnSpPr>
          <p:spPr>
            <a:xfrm flipV="1">
              <a:off x="1143000" y="2844324"/>
              <a:ext cx="0" cy="118588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7" name="Straight Arrow Connector 246"/>
            <p:cNvCxnSpPr/>
            <p:nvPr/>
          </p:nvCxnSpPr>
          <p:spPr>
            <a:xfrm flipH="1" flipV="1">
              <a:off x="5715000" y="2986050"/>
              <a:ext cx="1005526" cy="505249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8" name="Straight Connector 247"/>
            <p:cNvCxnSpPr/>
            <p:nvPr/>
          </p:nvCxnSpPr>
          <p:spPr>
            <a:xfrm flipH="1">
              <a:off x="2286000" y="2596322"/>
              <a:ext cx="125338" cy="158289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9" name="Straight Connector 248"/>
            <p:cNvCxnSpPr/>
            <p:nvPr/>
          </p:nvCxnSpPr>
          <p:spPr>
            <a:xfrm>
              <a:off x="2286000" y="2854998"/>
              <a:ext cx="125338" cy="131052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0" name="Straight Connector 249"/>
            <p:cNvCxnSpPr/>
            <p:nvPr/>
          </p:nvCxnSpPr>
          <p:spPr>
            <a:xfrm flipH="1">
              <a:off x="6324600" y="2865672"/>
              <a:ext cx="152400" cy="120378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1" name="Straight Connector 250"/>
            <p:cNvCxnSpPr/>
            <p:nvPr/>
          </p:nvCxnSpPr>
          <p:spPr>
            <a:xfrm>
              <a:off x="6349169" y="2620861"/>
              <a:ext cx="128543" cy="144424"/>
            </a:xfrm>
            <a:prstGeom prst="line">
              <a:avLst/>
            </a:prstGeom>
            <a:ln w="28575"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48" name="Can 147"/>
          <p:cNvSpPr/>
          <p:nvPr/>
        </p:nvSpPr>
        <p:spPr>
          <a:xfrm>
            <a:off x="29870400" y="19659600"/>
            <a:ext cx="468314" cy="457200"/>
          </a:xfrm>
          <a:prstGeom prst="can">
            <a:avLst>
              <a:gd name="adj" fmla="val 3534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9" name="Can 148"/>
          <p:cNvSpPr/>
          <p:nvPr/>
        </p:nvSpPr>
        <p:spPr>
          <a:xfrm>
            <a:off x="29870400" y="203454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0" name="Can 149"/>
          <p:cNvSpPr/>
          <p:nvPr/>
        </p:nvSpPr>
        <p:spPr>
          <a:xfrm>
            <a:off x="29870400" y="188214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1" name="Can 150"/>
          <p:cNvSpPr/>
          <p:nvPr/>
        </p:nvSpPr>
        <p:spPr>
          <a:xfrm>
            <a:off x="30099000" y="280416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2" name="Can 151"/>
          <p:cNvSpPr/>
          <p:nvPr/>
        </p:nvSpPr>
        <p:spPr>
          <a:xfrm>
            <a:off x="30099000" y="259080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" name="Can 152"/>
          <p:cNvSpPr/>
          <p:nvPr/>
        </p:nvSpPr>
        <p:spPr>
          <a:xfrm>
            <a:off x="30099000" y="249174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4" name="Can 153"/>
          <p:cNvSpPr/>
          <p:nvPr/>
        </p:nvSpPr>
        <p:spPr>
          <a:xfrm>
            <a:off x="30099000" y="26974800"/>
            <a:ext cx="468314" cy="457200"/>
          </a:xfrm>
          <a:prstGeom prst="can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11000" y="25283672"/>
            <a:ext cx="9274303" cy="5348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206" y="2220685"/>
            <a:ext cx="3508194" cy="9747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950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4535</TotalTime>
  <Words>591</Words>
  <Application>Microsoft Office PowerPoint</Application>
  <PresentationFormat>自定义</PresentationFormat>
  <Paragraphs>93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Theme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AES Poster</dc:title>
  <dc:creator>tiemin</dc:creator>
  <cp:lastModifiedBy>Administrator</cp:lastModifiedBy>
  <cp:revision>100</cp:revision>
  <dcterms:created xsi:type="dcterms:W3CDTF">2012-06-05T21:36:44Z</dcterms:created>
  <dcterms:modified xsi:type="dcterms:W3CDTF">2015-04-07T04:37:31Z</dcterms:modified>
</cp:coreProperties>
</file>